
<file path=[Content_Types].xml><?xml version="1.0" encoding="utf-8"?>
<Types xmlns="http://schemas.openxmlformats.org/package/2006/content-types">
  <Override PartName="/ppt/slideLayouts/slideLayout8.xml" ContentType="application/vnd.openxmlformats-officedocument.presentationml.slideLayout+xml"/>
  <Override PartName="/ppt/slides/slide22.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slides/slide2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Default Extension="pdf" ContentType="application/pdf"/>
  <Override PartName="/ppt/slides/slide19.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29"/>
  </p:notesMasterIdLst>
  <p:sldIdLst>
    <p:sldId id="280" r:id="rId2"/>
    <p:sldId id="281" r:id="rId3"/>
    <p:sldId id="282" r:id="rId4"/>
    <p:sldId id="283" r:id="rId5"/>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8" r:id="rId27"/>
    <p:sldId id="279"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98" d="100"/>
          <a:sy n="98" d="100"/>
        </p:scale>
        <p:origin x="-496"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61" d="100"/>
          <a:sy n="61" d="100"/>
        </p:scale>
        <p:origin x="-1944" y="-11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31" Type="http://schemas.openxmlformats.org/officeDocument/2006/relationships/presProps" Target="presProps.xml"/><Relationship Id="rId34" Type="http://schemas.openxmlformats.org/officeDocument/2006/relationships/tableStyles" Target="tableStyles.xml"/><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26" Type="http://schemas.openxmlformats.org/officeDocument/2006/relationships/slide" Target="slides/slide25.xml"/><Relationship Id="rId30" Type="http://schemas.openxmlformats.org/officeDocument/2006/relationships/printerSettings" Target="printerSettings/printerSettings1.bin"/><Relationship Id="rId11" Type="http://schemas.openxmlformats.org/officeDocument/2006/relationships/slide" Target="slides/slide10.xml"/><Relationship Id="rId29" Type="http://schemas.openxmlformats.org/officeDocument/2006/relationships/notesMaster" Target="notesMasters/notesMaster1.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F47C4B-BB8C-0743-87B2-D8AD7648D4CF}" type="datetimeFigureOut">
              <a:rPr lang="en-US" smtClean="0"/>
              <a:pPr/>
              <a:t>10/12/10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418229-3BB3-EC48-8C1F-4EC0988C86F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A418229-3BB3-EC48-8C1F-4EC0988C86F4}"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32F97E82-6222-434D-90EF-CF2982479E70}" type="datetimeFigureOut">
              <a:rPr lang="en-US" smtClean="0"/>
              <a:pPr/>
              <a:t>10/12/10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8C22175C-0475-3245-9970-B84FF538C74A}"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2F97E82-6222-434D-90EF-CF2982479E70}" type="datetimeFigureOut">
              <a:rPr lang="en-US" smtClean="0"/>
              <a:pPr/>
              <a:t>10/12/10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22175C-0475-3245-9970-B84FF538C74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2F97E82-6222-434D-90EF-CF2982479E70}" type="datetimeFigureOut">
              <a:rPr lang="en-US" smtClean="0"/>
              <a:pPr/>
              <a:t>10/12/10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22175C-0475-3245-9970-B84FF538C74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2F97E82-6222-434D-90EF-CF2982479E70}" type="datetimeFigureOut">
              <a:rPr lang="en-US" smtClean="0"/>
              <a:pPr/>
              <a:t>10/12/10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22175C-0475-3245-9970-B84FF538C74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2F97E82-6222-434D-90EF-CF2982479E70}" type="datetimeFigureOut">
              <a:rPr lang="en-US" smtClean="0"/>
              <a:pPr/>
              <a:t>10/12/10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8C22175C-0475-3245-9970-B84FF538C74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2F97E82-6222-434D-90EF-CF2982479E70}" type="datetimeFigureOut">
              <a:rPr lang="en-US" smtClean="0"/>
              <a:pPr/>
              <a:t>10/12/10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22175C-0475-3245-9970-B84FF538C74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2F97E82-6222-434D-90EF-CF2982479E70}" type="datetimeFigureOut">
              <a:rPr lang="en-US" smtClean="0"/>
              <a:pPr/>
              <a:t>10/12/10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22175C-0475-3245-9970-B84FF538C74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2F97E82-6222-434D-90EF-CF2982479E70}" type="datetimeFigureOut">
              <a:rPr lang="en-US" smtClean="0"/>
              <a:pPr/>
              <a:t>10/12/10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22175C-0475-3245-9970-B84FF538C74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F97E82-6222-434D-90EF-CF2982479E70}" type="datetimeFigureOut">
              <a:rPr lang="en-US" smtClean="0"/>
              <a:pPr/>
              <a:t>10/12/10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22175C-0475-3245-9970-B84FF538C74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2F97E82-6222-434D-90EF-CF2982479E70}" type="datetimeFigureOut">
              <a:rPr lang="en-US" smtClean="0"/>
              <a:pPr/>
              <a:t>10/12/10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22175C-0475-3245-9970-B84FF538C74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2F97E82-6222-434D-90EF-CF2982479E70}" type="datetimeFigureOut">
              <a:rPr lang="en-US" smtClean="0"/>
              <a:pPr/>
              <a:t>10/12/10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22175C-0475-3245-9970-B84FF538C74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32F97E82-6222-434D-90EF-CF2982479E70}" type="datetimeFigureOut">
              <a:rPr lang="en-US" smtClean="0"/>
              <a:pPr/>
              <a:t>10/12/10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8C22175C-0475-3245-9970-B84FF538C74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df"/><Relationship Id="rId3"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882949" y="2098121"/>
            <a:ext cx="7378117" cy="1754327"/>
          </a:xfrm>
          <a:prstGeom prst="rect">
            <a:avLst/>
          </a:prstGeom>
          <a:noFill/>
        </p:spPr>
        <p:txBody>
          <a:bodyPr wrap="square" lIns="91440" tIns="45720" rIns="91440" bIns="45720">
            <a:spAutoFit/>
          </a:bodyPr>
          <a:lstStyle/>
          <a:p>
            <a:pPr algn="ctr"/>
            <a:r>
              <a:rPr lang="en-US" sz="54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What’s so special about </a:t>
            </a:r>
          </a:p>
          <a:p>
            <a:pPr algn="ctr"/>
            <a:r>
              <a:rPr lang="en-US" sz="54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Oct. 25-29?</a:t>
            </a:r>
            <a:endParaRPr lang="en-US" sz="5400" b="0"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Pace Yourself</a:t>
            </a:r>
            <a:endParaRPr lang="en-US" dirty="0"/>
          </a:p>
        </p:txBody>
      </p:sp>
      <p:sp>
        <p:nvSpPr>
          <p:cNvPr id="4" name="Content Placeholder 3"/>
          <p:cNvSpPr>
            <a:spLocks noGrp="1"/>
          </p:cNvSpPr>
          <p:nvPr>
            <p:ph idx="1"/>
          </p:nvPr>
        </p:nvSpPr>
        <p:spPr>
          <a:xfrm>
            <a:off x="457200" y="1417638"/>
            <a:ext cx="8229600" cy="4891722"/>
          </a:xfrm>
        </p:spPr>
        <p:txBody>
          <a:bodyPr/>
          <a:lstStyle/>
          <a:p>
            <a:r>
              <a:rPr lang="en-US" dirty="0" smtClean="0"/>
              <a:t>Answer the easiest questions first.</a:t>
            </a:r>
          </a:p>
          <a:p>
            <a:r>
              <a:rPr lang="en-US" dirty="0" smtClean="0"/>
              <a:t>Don’t spend too much time on any one question. Do your best and then move on.</a:t>
            </a:r>
            <a:endParaRPr lang="en-US" dirty="0" smtClean="0"/>
          </a:p>
          <a:p>
            <a:r>
              <a:rPr lang="en-US" dirty="0" smtClean="0"/>
              <a:t>Put a small mark next to questions you skip and be </a:t>
            </a:r>
            <a:r>
              <a:rPr lang="en-US" dirty="0" smtClean="0"/>
              <a:t>sure to go back to those questions you skipped.</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Multiple Choice Questions</a:t>
            </a:r>
            <a:br>
              <a:rPr lang="en-US" dirty="0" smtClean="0"/>
            </a:br>
            <a:endParaRPr lang="en-US" dirty="0"/>
          </a:p>
        </p:txBody>
      </p:sp>
      <p:sp>
        <p:nvSpPr>
          <p:cNvPr id="4" name="Content Placeholder 3"/>
          <p:cNvSpPr>
            <a:spLocks noGrp="1"/>
          </p:cNvSpPr>
          <p:nvPr>
            <p:ph idx="1"/>
          </p:nvPr>
        </p:nvSpPr>
        <p:spPr>
          <a:xfrm>
            <a:off x="457200" y="1417638"/>
            <a:ext cx="8229600" cy="4891722"/>
          </a:xfrm>
        </p:spPr>
        <p:txBody>
          <a:bodyPr/>
          <a:lstStyle/>
          <a:p>
            <a:endParaRPr lang="en-US" dirty="0" smtClean="0"/>
          </a:p>
          <a:p>
            <a:r>
              <a:rPr lang="en-US" dirty="0" smtClean="0"/>
              <a:t>Do not change your answers unless you are very uncertain about your first answer choice.</a:t>
            </a:r>
          </a:p>
          <a:p>
            <a:r>
              <a:rPr lang="en-US" dirty="0" smtClean="0"/>
              <a:t>Try to answer every question. Make the most intelligent guess you can.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Process of Elimination</a:t>
            </a:r>
            <a:endParaRPr lang="en-US" dirty="0"/>
          </a:p>
        </p:txBody>
      </p:sp>
      <p:sp>
        <p:nvSpPr>
          <p:cNvPr id="4" name="Content Placeholder 3"/>
          <p:cNvSpPr>
            <a:spLocks noGrp="1"/>
          </p:cNvSpPr>
          <p:nvPr>
            <p:ph idx="1"/>
          </p:nvPr>
        </p:nvSpPr>
        <p:spPr>
          <a:xfrm>
            <a:off x="457200" y="1417638"/>
            <a:ext cx="8229600" cy="4891722"/>
          </a:xfrm>
        </p:spPr>
        <p:txBody>
          <a:bodyPr>
            <a:normAutofit/>
          </a:bodyPr>
          <a:lstStyle/>
          <a:p>
            <a:r>
              <a:rPr lang="en-US" dirty="0" smtClean="0"/>
              <a:t>After you have been through all of the questions once, go back and find the questions you skipped. Look at all of the answers, use your knowledge to eliminate obvious wrong answers.</a:t>
            </a:r>
            <a:endParaRPr lang="en-US" dirty="0"/>
          </a:p>
        </p:txBody>
      </p:sp>
      <p:pic>
        <p:nvPicPr>
          <p:cNvPr id="5" name="Picture 4"/>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1654039" y="3896633"/>
            <a:ext cx="1747837" cy="1823830"/>
          </a:xfrm>
          <a:prstGeom prst="rect">
            <a:avLst/>
          </a:prstGeom>
        </p:spPr>
      </p:pic>
      <p:sp>
        <p:nvSpPr>
          <p:cNvPr id="7" name="Oval Callout 6"/>
          <p:cNvSpPr/>
          <p:nvPr/>
        </p:nvSpPr>
        <p:spPr>
          <a:xfrm>
            <a:off x="3810383" y="3460058"/>
            <a:ext cx="3460639" cy="1822051"/>
          </a:xfrm>
          <a:prstGeom prst="wedgeEllipseCallout">
            <a:avLst>
              <a:gd name="adj1" fmla="val -60727"/>
              <a:gd name="adj2" fmla="val 2411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i="1" dirty="0" smtClean="0">
                <a:solidFill>
                  <a:schemeClr val="bg1"/>
                </a:solidFill>
              </a:rPr>
              <a:t>After further review, ‘C’ is not the answer.</a:t>
            </a:r>
            <a:endParaRPr lang="en-US" sz="2400" b="1" i="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animBg="1"/>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 of Elimination cont.</a:t>
            </a:r>
            <a:endParaRPr lang="en-US" dirty="0"/>
          </a:p>
        </p:txBody>
      </p:sp>
      <p:sp>
        <p:nvSpPr>
          <p:cNvPr id="4" name="Content Placeholder 3"/>
          <p:cNvSpPr>
            <a:spLocks noGrp="1"/>
          </p:cNvSpPr>
          <p:nvPr>
            <p:ph idx="1"/>
          </p:nvPr>
        </p:nvSpPr>
        <p:spPr>
          <a:xfrm>
            <a:off x="457200" y="1693220"/>
            <a:ext cx="8229600" cy="4616140"/>
          </a:xfrm>
        </p:spPr>
        <p:txBody>
          <a:bodyPr/>
          <a:lstStyle/>
          <a:p>
            <a:r>
              <a:rPr lang="en-US" dirty="0" smtClean="0"/>
              <a:t>If you can eliminate two wrong answers, your chance of choosing the right answer is greater.</a:t>
            </a: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Answering Questions</a:t>
            </a:r>
            <a:endParaRPr lang="en-US" dirty="0"/>
          </a:p>
        </p:txBody>
      </p:sp>
      <p:sp>
        <p:nvSpPr>
          <p:cNvPr id="4" name="Content Placeholder 3"/>
          <p:cNvSpPr>
            <a:spLocks noGrp="1"/>
          </p:cNvSpPr>
          <p:nvPr>
            <p:ph idx="1"/>
          </p:nvPr>
        </p:nvSpPr>
        <p:spPr>
          <a:xfrm>
            <a:off x="457200" y="1417638"/>
            <a:ext cx="8229600" cy="4891721"/>
          </a:xfrm>
        </p:spPr>
        <p:txBody>
          <a:bodyPr/>
          <a:lstStyle/>
          <a:p>
            <a:r>
              <a:rPr lang="en-US" dirty="0" smtClean="0"/>
              <a:t>Don't guess blindly, but if you have time to think about the best answer choice, make it!</a:t>
            </a:r>
          </a:p>
          <a:p>
            <a:pPr>
              <a:buNone/>
            </a:pP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 Words</a:t>
            </a:r>
            <a:endParaRPr lang="en-US" dirty="0"/>
          </a:p>
        </p:txBody>
      </p:sp>
      <p:sp>
        <p:nvSpPr>
          <p:cNvPr id="4" name="Content Placeholder 3"/>
          <p:cNvSpPr>
            <a:spLocks noGrp="1"/>
          </p:cNvSpPr>
          <p:nvPr>
            <p:ph idx="1"/>
          </p:nvPr>
        </p:nvSpPr>
        <p:spPr>
          <a:xfrm>
            <a:off x="457200" y="1417638"/>
            <a:ext cx="8229600" cy="4891722"/>
          </a:xfrm>
        </p:spPr>
        <p:txBody>
          <a:bodyPr/>
          <a:lstStyle/>
          <a:p>
            <a:r>
              <a:rPr lang="en-US" dirty="0" smtClean="0"/>
              <a:t>Find key words or phrases in the question that will help you choose the correct answer.</a:t>
            </a:r>
          </a:p>
          <a:p>
            <a:pPr>
              <a:buNone/>
            </a:pP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Don’t Be Fooled!</a:t>
            </a:r>
            <a:endParaRPr lang="en-US" dirty="0"/>
          </a:p>
        </p:txBody>
      </p:sp>
      <p:sp>
        <p:nvSpPr>
          <p:cNvPr id="4" name="Content Placeholder 3"/>
          <p:cNvSpPr>
            <a:spLocks noGrp="1"/>
          </p:cNvSpPr>
          <p:nvPr>
            <p:ph idx="1"/>
          </p:nvPr>
        </p:nvSpPr>
        <p:spPr>
          <a:xfrm>
            <a:off x="457200" y="1822052"/>
            <a:ext cx="8229600" cy="4487307"/>
          </a:xfrm>
        </p:spPr>
        <p:txBody>
          <a:bodyPr/>
          <a:lstStyle/>
          <a:p>
            <a:r>
              <a:rPr lang="en-US" dirty="0" smtClean="0"/>
              <a:t>Make sure you understand what the question is asking.</a:t>
            </a:r>
          </a:p>
          <a:p>
            <a:endParaRPr lang="en-US" dirty="0" smtClean="0"/>
          </a:p>
          <a:p>
            <a:r>
              <a:rPr lang="en-US" dirty="0" smtClean="0"/>
              <a:t>Be sure you are responding to the question that is being asked.</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Reading Passages</a:t>
            </a:r>
            <a:endParaRPr lang="en-US" dirty="0"/>
          </a:p>
        </p:txBody>
      </p:sp>
      <p:sp>
        <p:nvSpPr>
          <p:cNvPr id="4" name="Content Placeholder 3"/>
          <p:cNvSpPr>
            <a:spLocks noGrp="1"/>
          </p:cNvSpPr>
          <p:nvPr>
            <p:ph idx="1"/>
          </p:nvPr>
        </p:nvSpPr>
        <p:spPr>
          <a:xfrm>
            <a:off x="457200" y="1417638"/>
            <a:ext cx="8229600" cy="4891722"/>
          </a:xfrm>
        </p:spPr>
        <p:txBody>
          <a:bodyPr>
            <a:normAutofit/>
          </a:bodyPr>
          <a:lstStyle/>
          <a:p>
            <a:r>
              <a:rPr lang="en-US" dirty="0" smtClean="0"/>
              <a:t>If the test requires you to read passages and then answer questions about what you read,</a:t>
            </a:r>
          </a:p>
          <a:p>
            <a:endParaRPr lang="en-US" dirty="0" smtClean="0"/>
          </a:p>
          <a:p>
            <a:r>
              <a:rPr lang="en-US" dirty="0" smtClean="0"/>
              <a:t>READ THE QUESTIONS FIRST!</a:t>
            </a:r>
          </a:p>
          <a:p>
            <a:endParaRPr lang="en-US" dirty="0" smtClean="0"/>
          </a:p>
          <a:p>
            <a:r>
              <a:rPr lang="en-US" dirty="0" smtClean="0"/>
              <a:t>By doing this, you will know what you are looking for as you read. This will also help with your testing pace.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Reading Passages</a:t>
            </a:r>
            <a:endParaRPr lang="en-US" dirty="0"/>
          </a:p>
        </p:txBody>
      </p:sp>
      <p:sp>
        <p:nvSpPr>
          <p:cNvPr id="4" name="Content Placeholder 3"/>
          <p:cNvSpPr>
            <a:spLocks noGrp="1"/>
          </p:cNvSpPr>
          <p:nvPr>
            <p:ph idx="1"/>
          </p:nvPr>
        </p:nvSpPr>
        <p:spPr>
          <a:xfrm>
            <a:off x="457200" y="1417638"/>
            <a:ext cx="8229600" cy="4891721"/>
          </a:xfrm>
        </p:spPr>
        <p:txBody>
          <a:bodyPr/>
          <a:lstStyle/>
          <a:p>
            <a:r>
              <a:rPr lang="en-US" dirty="0" smtClean="0"/>
              <a:t>When there are several questions about a reading passage or chart, look for clues in other questions that will help you with those items about which you are </a:t>
            </a:r>
            <a:r>
              <a:rPr lang="en-US" dirty="0" smtClean="0"/>
              <a:t>unsure.</a:t>
            </a:r>
          </a:p>
          <a:p>
            <a:endParaRPr lang="en-US" dirty="0" smtClean="0"/>
          </a:p>
          <a:p>
            <a:r>
              <a:rPr lang="en-US" dirty="0" smtClean="0"/>
              <a:t>Let the test help you take the test.</a:t>
            </a:r>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Math Computation</a:t>
            </a:r>
            <a:endParaRPr lang="en-US" dirty="0"/>
          </a:p>
        </p:txBody>
      </p:sp>
      <p:sp>
        <p:nvSpPr>
          <p:cNvPr id="4" name="Content Placeholder 3"/>
          <p:cNvSpPr>
            <a:spLocks noGrp="1"/>
          </p:cNvSpPr>
          <p:nvPr>
            <p:ph idx="1"/>
          </p:nvPr>
        </p:nvSpPr>
        <p:spPr>
          <a:xfrm>
            <a:off x="457200" y="1730029"/>
            <a:ext cx="8229600" cy="4579331"/>
          </a:xfrm>
        </p:spPr>
        <p:txBody>
          <a:bodyPr/>
          <a:lstStyle/>
          <a:p>
            <a:r>
              <a:rPr lang="en-US" dirty="0" smtClean="0"/>
              <a:t>When using scratch paper on a math test, double check to make sure that you have copied the problem correctly from the test booklet!</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519491" y="1019920"/>
            <a:ext cx="8004006" cy="424731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students get to prove </a:t>
            </a:r>
          </a:p>
          <a:p>
            <a:pPr algn="ct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just how smart they are by taking the </a:t>
            </a:r>
            <a:r>
              <a:rPr lang="en-US" sz="54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iteds</a:t>
            </a:r>
            <a:endParaRPr lang="en-U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Math Computation</a:t>
            </a:r>
            <a:endParaRPr lang="en-US" dirty="0"/>
          </a:p>
        </p:txBody>
      </p:sp>
      <p:sp>
        <p:nvSpPr>
          <p:cNvPr id="4" name="Content Placeholder 3"/>
          <p:cNvSpPr>
            <a:spLocks noGrp="1"/>
          </p:cNvSpPr>
          <p:nvPr>
            <p:ph idx="1"/>
          </p:nvPr>
        </p:nvSpPr>
        <p:spPr>
          <a:xfrm>
            <a:off x="457200" y="1674815"/>
            <a:ext cx="8229600" cy="4634545"/>
          </a:xfrm>
        </p:spPr>
        <p:txBody>
          <a:bodyPr/>
          <a:lstStyle/>
          <a:p>
            <a:r>
              <a:rPr lang="en-US" dirty="0" smtClean="0"/>
              <a:t>Line up place value correctly on your scratch paper (thousands, hundreds, tens, ones) or the answer will be incorrect.</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Math Computation</a:t>
            </a:r>
            <a:endParaRPr lang="en-US" dirty="0"/>
          </a:p>
        </p:txBody>
      </p:sp>
      <p:sp>
        <p:nvSpPr>
          <p:cNvPr id="4" name="Content Placeholder 3"/>
          <p:cNvSpPr>
            <a:spLocks noGrp="1"/>
          </p:cNvSpPr>
          <p:nvPr>
            <p:ph idx="1"/>
          </p:nvPr>
        </p:nvSpPr>
        <p:spPr>
          <a:xfrm>
            <a:off x="457200" y="1417638"/>
            <a:ext cx="8229600" cy="4891722"/>
          </a:xfrm>
        </p:spPr>
        <p:txBody>
          <a:bodyPr/>
          <a:lstStyle/>
          <a:p>
            <a:r>
              <a:rPr lang="en-US" dirty="0" smtClean="0"/>
              <a:t>If your answer does not match one of the choices, reread the problem, recopy the numbers, and try solving it again.</a:t>
            </a:r>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 Matter of Time</a:t>
            </a:r>
            <a:endParaRPr lang="en-US" dirty="0"/>
          </a:p>
        </p:txBody>
      </p:sp>
      <p:sp>
        <p:nvSpPr>
          <p:cNvPr id="4" name="Content Placeholder 3"/>
          <p:cNvSpPr>
            <a:spLocks noGrp="1"/>
          </p:cNvSpPr>
          <p:nvPr>
            <p:ph idx="1"/>
          </p:nvPr>
        </p:nvSpPr>
        <p:spPr>
          <a:xfrm>
            <a:off x="457200" y="1417638"/>
            <a:ext cx="8229600" cy="4891721"/>
          </a:xfrm>
        </p:spPr>
        <p:txBody>
          <a:bodyPr>
            <a:normAutofit/>
          </a:bodyPr>
          <a:lstStyle/>
          <a:p>
            <a:r>
              <a:rPr lang="en-US" dirty="0" smtClean="0"/>
              <a:t>If any time remains, spend it on those questions about which you know nothing or almost nothing</a:t>
            </a:r>
            <a:r>
              <a:rPr lang="en-US" dirty="0" smtClean="0"/>
              <a:t>.</a:t>
            </a:r>
          </a:p>
          <a:p>
            <a:endParaRPr lang="en-US" dirty="0" smtClean="0"/>
          </a:p>
          <a:p>
            <a:r>
              <a:rPr lang="en-US" dirty="0" smtClean="0"/>
              <a:t>As you go back through, do not change all answers.</a:t>
            </a:r>
          </a:p>
          <a:p>
            <a:endParaRPr lang="en-US" dirty="0" smtClean="0"/>
          </a:p>
          <a:p>
            <a:r>
              <a:rPr lang="en-US" dirty="0" smtClean="0"/>
              <a:t>Remember: Your first guess is usually right.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It’s About Time</a:t>
            </a:r>
            <a:endParaRPr lang="en-US" dirty="0"/>
          </a:p>
        </p:txBody>
      </p:sp>
      <p:sp>
        <p:nvSpPr>
          <p:cNvPr id="4" name="Content Placeholder 3"/>
          <p:cNvSpPr>
            <a:spLocks noGrp="1"/>
          </p:cNvSpPr>
          <p:nvPr>
            <p:ph idx="1"/>
          </p:nvPr>
        </p:nvSpPr>
        <p:spPr>
          <a:xfrm>
            <a:off x="457200" y="1417638"/>
            <a:ext cx="8229600" cy="4891721"/>
          </a:xfrm>
        </p:spPr>
        <p:txBody>
          <a:bodyPr/>
          <a:lstStyle/>
          <a:p>
            <a:r>
              <a:rPr lang="en-US" dirty="0" smtClean="0"/>
              <a:t>Don’t spend too much time rewriting or obsessing about neatness</a:t>
            </a:r>
            <a:r>
              <a:rPr lang="en-US" dirty="0" smtClean="0"/>
              <a:t>.</a:t>
            </a:r>
          </a:p>
          <a:p>
            <a:endParaRPr lang="en-US" dirty="0" smtClean="0"/>
          </a:p>
          <a:p>
            <a:r>
              <a:rPr lang="en-US" dirty="0" smtClean="0"/>
              <a:t>Don’t worry if you run out of time. There is no prize for finishing first!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Skip, Return, Check</a:t>
            </a:r>
            <a:endParaRPr lang="en-US" dirty="0"/>
          </a:p>
        </p:txBody>
      </p:sp>
      <p:sp>
        <p:nvSpPr>
          <p:cNvPr id="4" name="Content Placeholder 3"/>
          <p:cNvSpPr>
            <a:spLocks noGrp="1"/>
          </p:cNvSpPr>
          <p:nvPr>
            <p:ph idx="1"/>
          </p:nvPr>
        </p:nvSpPr>
        <p:spPr>
          <a:xfrm>
            <a:off x="457200" y="1969288"/>
            <a:ext cx="8229600" cy="4340071"/>
          </a:xfrm>
        </p:spPr>
        <p:txBody>
          <a:bodyPr/>
          <a:lstStyle/>
          <a:p>
            <a:r>
              <a:rPr lang="en-US" dirty="0" smtClean="0"/>
              <a:t>If you finish early, check to make sure you have answered all questions.</a:t>
            </a:r>
          </a:p>
          <a:p>
            <a:r>
              <a:rPr lang="en-US" dirty="0" smtClean="0"/>
              <a:t>Once you have finished, please remain quiet as others will still be taking the test.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Final Tips</a:t>
            </a:r>
            <a:endParaRPr lang="en-US" dirty="0"/>
          </a:p>
        </p:txBody>
      </p:sp>
      <p:sp>
        <p:nvSpPr>
          <p:cNvPr id="4" name="Content Placeholder 3"/>
          <p:cNvSpPr>
            <a:spLocks noGrp="1"/>
          </p:cNvSpPr>
          <p:nvPr>
            <p:ph idx="1"/>
          </p:nvPr>
        </p:nvSpPr>
        <p:spPr>
          <a:xfrm>
            <a:off x="457200" y="1417638"/>
            <a:ext cx="8229600" cy="4891722"/>
          </a:xfrm>
        </p:spPr>
        <p:txBody>
          <a:bodyPr>
            <a:normAutofit/>
          </a:bodyPr>
          <a:lstStyle/>
          <a:p>
            <a:r>
              <a:rPr lang="en-US" dirty="0" smtClean="0"/>
              <a:t>Fill in bubbles fully, write neatly, and erase stray marks</a:t>
            </a:r>
            <a:r>
              <a:rPr lang="en-US" dirty="0" smtClean="0"/>
              <a:t>.</a:t>
            </a:r>
          </a:p>
          <a:p>
            <a:endParaRPr lang="en-US" dirty="0" smtClean="0"/>
          </a:p>
          <a:p>
            <a:r>
              <a:rPr lang="en-US" dirty="0" smtClean="0"/>
              <a:t>Double-check the test number in your test booklet against the answer sheet every few questions to be sure you haven’t gotten on the wrong number.</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Thank you, Mr. Know-it-all!</a:t>
            </a:r>
            <a:endParaRPr lang="en-US" dirty="0"/>
          </a:p>
        </p:txBody>
      </p:sp>
      <p:sp>
        <p:nvSpPr>
          <p:cNvPr id="4" name="Content Placeholder 3"/>
          <p:cNvSpPr>
            <a:spLocks noGrp="1"/>
          </p:cNvSpPr>
          <p:nvPr>
            <p:ph idx="1"/>
          </p:nvPr>
        </p:nvSpPr>
        <p:spPr>
          <a:xfrm>
            <a:off x="457200" y="1417638"/>
            <a:ext cx="8229600" cy="4891722"/>
          </a:xfrm>
        </p:spPr>
        <p:txBody>
          <a:bodyPr/>
          <a:lstStyle/>
          <a:p>
            <a:r>
              <a:rPr lang="en-US" dirty="0" smtClean="0"/>
              <a:t>Remember it's okay not to know everything — unlike class tests, these tests will have some questions designed to challenge the limits of your knowledge</a:t>
            </a: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do we take these tests?</a:t>
            </a:r>
            <a:endParaRPr lang="en-US" dirty="0"/>
          </a:p>
        </p:txBody>
      </p:sp>
      <p:sp>
        <p:nvSpPr>
          <p:cNvPr id="4" name="Content Placeholder 3"/>
          <p:cNvSpPr>
            <a:spLocks noGrp="1"/>
          </p:cNvSpPr>
          <p:nvPr>
            <p:ph idx="1"/>
          </p:nvPr>
        </p:nvSpPr>
        <p:spPr>
          <a:xfrm>
            <a:off x="457200" y="1417638"/>
            <a:ext cx="8229600" cy="4891722"/>
          </a:xfrm>
        </p:spPr>
        <p:txBody>
          <a:bodyPr>
            <a:normAutofit fontScale="92500"/>
          </a:bodyPr>
          <a:lstStyle/>
          <a:p>
            <a:endParaRPr lang="en-US" dirty="0" smtClean="0"/>
          </a:p>
          <a:p>
            <a:pPr>
              <a:buNone/>
            </a:pPr>
            <a:r>
              <a:rPr lang="en-US" dirty="0" smtClean="0"/>
              <a:t>This test is designed to help teachers and administrators determine areas of strength and areas to improve upon.</a:t>
            </a:r>
          </a:p>
          <a:p>
            <a:r>
              <a:rPr lang="en-US" dirty="0" smtClean="0"/>
              <a:t>We need your best effort on the ITED test!</a:t>
            </a:r>
          </a:p>
          <a:p>
            <a:r>
              <a:rPr lang="en-US" dirty="0" smtClean="0"/>
              <a:t>The results of your test are used to calculate your school’s APR score and if we meet AYP goals. </a:t>
            </a:r>
          </a:p>
          <a:p>
            <a:r>
              <a:rPr lang="en-US" dirty="0" smtClean="0"/>
              <a:t>These results also determine which schools are on the SINA or DINA list according to No Child Left Behind.</a:t>
            </a:r>
          </a:p>
          <a:p>
            <a:r>
              <a:rPr lang="en-US" dirty="0" smtClean="0"/>
              <a:t>DO YOUR BEST!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ARE THESE TESTS IMPORTANT?</a:t>
            </a:r>
            <a:endParaRPr lang="en-US" dirty="0"/>
          </a:p>
        </p:txBody>
      </p:sp>
      <p:sp>
        <p:nvSpPr>
          <p:cNvPr id="3" name="Content Placeholder 2"/>
          <p:cNvSpPr>
            <a:spLocks noGrp="1"/>
          </p:cNvSpPr>
          <p:nvPr>
            <p:ph sz="half" idx="1"/>
          </p:nvPr>
        </p:nvSpPr>
        <p:spPr>
          <a:xfrm>
            <a:off x="457200" y="2263761"/>
            <a:ext cx="4038600" cy="3862402"/>
          </a:xfrm>
        </p:spPr>
        <p:txBody>
          <a:bodyPr>
            <a:normAutofit lnSpcReduction="10000"/>
          </a:bodyPr>
          <a:lstStyle/>
          <a:p>
            <a:r>
              <a:rPr lang="en-US" dirty="0" smtClean="0"/>
              <a:t>Freedom to take elective courses</a:t>
            </a:r>
          </a:p>
          <a:p>
            <a:r>
              <a:rPr lang="en-US" dirty="0" smtClean="0"/>
              <a:t>Be required to attend extended school days and/or year</a:t>
            </a:r>
          </a:p>
          <a:p>
            <a:r>
              <a:rPr lang="en-US" dirty="0" smtClean="0"/>
              <a:t>Placement in incorrect course levels </a:t>
            </a:r>
            <a:endParaRPr lang="en-US" dirty="0"/>
          </a:p>
        </p:txBody>
      </p:sp>
      <p:sp>
        <p:nvSpPr>
          <p:cNvPr id="4" name="Content Placeholder 3"/>
          <p:cNvSpPr>
            <a:spLocks noGrp="1"/>
          </p:cNvSpPr>
          <p:nvPr>
            <p:ph sz="half" idx="2"/>
          </p:nvPr>
        </p:nvSpPr>
        <p:spPr>
          <a:xfrm>
            <a:off x="4648200" y="2263761"/>
            <a:ext cx="4038600" cy="3862402"/>
          </a:xfrm>
        </p:spPr>
        <p:txBody>
          <a:bodyPr>
            <a:normAutofit lnSpcReduction="10000"/>
          </a:bodyPr>
          <a:lstStyle/>
          <a:p>
            <a:r>
              <a:rPr lang="en-US" dirty="0" smtClean="0"/>
              <a:t>PRIDE</a:t>
            </a:r>
          </a:p>
          <a:p>
            <a:r>
              <a:rPr lang="en-US" dirty="0" smtClean="0"/>
              <a:t>Freedom to take elective courses</a:t>
            </a:r>
          </a:p>
          <a:p>
            <a:r>
              <a:rPr lang="en-US" dirty="0" smtClean="0"/>
              <a:t>Eligibility </a:t>
            </a:r>
            <a:r>
              <a:rPr lang="en-US" dirty="0" smtClean="0"/>
              <a:t>for prizes when results come back</a:t>
            </a:r>
            <a:endParaRPr lang="en-US" dirty="0" smtClean="0"/>
          </a:p>
          <a:p>
            <a:r>
              <a:rPr lang="en-US" dirty="0" smtClean="0"/>
              <a:t>different </a:t>
            </a:r>
            <a:r>
              <a:rPr lang="en-US" dirty="0" smtClean="0"/>
              <a:t>types of </a:t>
            </a:r>
            <a:r>
              <a:rPr lang="en-US" dirty="0" smtClean="0"/>
              <a:t>classes the School </a:t>
            </a:r>
            <a:r>
              <a:rPr lang="en-US" dirty="0" smtClean="0"/>
              <a:t>can offer </a:t>
            </a:r>
          </a:p>
          <a:p>
            <a:endParaRPr lang="en-US" dirty="0"/>
          </a:p>
        </p:txBody>
      </p:sp>
      <p:sp>
        <p:nvSpPr>
          <p:cNvPr id="5" name="TextBox 4"/>
          <p:cNvSpPr txBox="1"/>
          <p:nvPr/>
        </p:nvSpPr>
        <p:spPr>
          <a:xfrm>
            <a:off x="717898" y="1600200"/>
            <a:ext cx="3176132" cy="369332"/>
          </a:xfrm>
          <a:prstGeom prst="rect">
            <a:avLst/>
          </a:prstGeom>
          <a:noFill/>
        </p:spPr>
        <p:txBody>
          <a:bodyPr wrap="none" rtlCol="0">
            <a:spAutoFit/>
          </a:bodyPr>
          <a:lstStyle/>
          <a:p>
            <a:r>
              <a:rPr lang="en-US" dirty="0" smtClean="0"/>
              <a:t>STUDENTS COULD LOSE…</a:t>
            </a:r>
            <a:endParaRPr lang="en-US" dirty="0"/>
          </a:p>
        </p:txBody>
      </p:sp>
      <p:sp>
        <p:nvSpPr>
          <p:cNvPr id="6" name="TextBox 5"/>
          <p:cNvSpPr txBox="1"/>
          <p:nvPr/>
        </p:nvSpPr>
        <p:spPr>
          <a:xfrm>
            <a:off x="4648200" y="1605360"/>
            <a:ext cx="3216821" cy="369332"/>
          </a:xfrm>
          <a:prstGeom prst="rect">
            <a:avLst/>
          </a:prstGeom>
          <a:noFill/>
        </p:spPr>
        <p:txBody>
          <a:bodyPr wrap="none" rtlCol="0">
            <a:spAutoFit/>
          </a:bodyPr>
          <a:lstStyle/>
          <a:p>
            <a:r>
              <a:rPr lang="en-US" dirty="0" smtClean="0"/>
              <a:t>STUDENTS COULD GAIN…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p:bldP spid="6" grpId="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778853" y="1213008"/>
            <a:ext cx="7908569" cy="2585323"/>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en-US" sz="5400" b="1" cap="none" spc="0" dirty="0" smtClean="0">
                <a:ln w="50800"/>
                <a:solidFill>
                  <a:schemeClr val="bg1">
                    <a:shade val="50000"/>
                  </a:schemeClr>
                </a:solidFill>
                <a:effectLst/>
              </a:rPr>
              <a:t>So… </a:t>
            </a:r>
          </a:p>
          <a:p>
            <a:pPr algn="ctr"/>
            <a:r>
              <a:rPr lang="en-US" sz="5400" b="1" cap="none" spc="0" dirty="0" smtClean="0">
                <a:ln w="50800"/>
                <a:solidFill>
                  <a:schemeClr val="bg1">
                    <a:shade val="50000"/>
                  </a:schemeClr>
                </a:solidFill>
                <a:effectLst/>
              </a:rPr>
              <a:t>HOW CAN STUDENTS PREPARE?</a:t>
            </a:r>
            <a:endParaRPr lang="en-US" sz="5400" b="1" cap="none" spc="0" dirty="0">
              <a:ln w="50800"/>
              <a:solidFill>
                <a:schemeClr val="bg1">
                  <a:shade val="50000"/>
                </a:schemeClr>
              </a:solidFill>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Test-taking Hints and Strategies</a:t>
            </a:r>
            <a:endParaRPr lang="en-US" dirty="0"/>
          </a:p>
        </p:txBody>
      </p:sp>
      <p:sp>
        <p:nvSpPr>
          <p:cNvPr id="3" name="Subtitle 2"/>
          <p:cNvSpPr>
            <a:spLocks noGrp="1"/>
          </p:cNvSpPr>
          <p:nvPr>
            <p:ph type="subTitle" idx="1"/>
          </p:nvPr>
        </p:nvSpPr>
        <p:spPr/>
        <p:txBody>
          <a:bodyPr/>
          <a:lstStyle/>
          <a:p>
            <a:r>
              <a:rPr lang="en-US" dirty="0" smtClean="0"/>
              <a:t>For Standardized Tests </a:t>
            </a:r>
          </a:p>
          <a:p>
            <a:r>
              <a:rPr lang="en-US" dirty="0" smtClean="0"/>
              <a:t>(i.e. ITED, ACT, SAT, etc.)</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rot="16200000">
            <a:off x="-1906499" y="1937500"/>
            <a:ext cx="7036464" cy="1861299"/>
          </a:xfrm>
        </p:spPr>
        <p:txBody>
          <a:bodyPr>
            <a:normAutofit/>
          </a:bodyPr>
          <a:lstStyle/>
          <a:p>
            <a:r>
              <a:rPr lang="en-US" sz="4400" dirty="0" smtClean="0"/>
              <a:t>On The Eve </a:t>
            </a:r>
            <a:br>
              <a:rPr lang="en-US" sz="4400" dirty="0" smtClean="0"/>
            </a:br>
            <a:r>
              <a:rPr lang="en-US" sz="4400" dirty="0" smtClean="0"/>
              <a:t>Before Testing</a:t>
            </a:r>
            <a:endParaRPr lang="en-US" sz="4400" dirty="0"/>
          </a:p>
        </p:txBody>
      </p:sp>
      <p:sp>
        <p:nvSpPr>
          <p:cNvPr id="5" name="Vertical Text Placeholder 4"/>
          <p:cNvSpPr>
            <a:spLocks noGrp="1"/>
          </p:cNvSpPr>
          <p:nvPr>
            <p:ph sz="half" idx="1"/>
          </p:nvPr>
        </p:nvSpPr>
        <p:spPr/>
        <p:txBody>
          <a:bodyPr>
            <a:normAutofit/>
          </a:bodyPr>
          <a:lstStyle/>
          <a:p>
            <a:endParaRPr lang="en-US" dirty="0" smtClean="0"/>
          </a:p>
          <a:p>
            <a:r>
              <a:rPr lang="en-US" dirty="0" smtClean="0"/>
              <a:t>Go to bed early.</a:t>
            </a:r>
          </a:p>
          <a:p>
            <a:endParaRPr lang="en-US" dirty="0" smtClean="0"/>
          </a:p>
          <a:p>
            <a:r>
              <a:rPr lang="en-US" dirty="0" smtClean="0"/>
              <a:t>Put a few number 2 pencils with erasers in your backpack.</a:t>
            </a:r>
          </a:p>
          <a:p>
            <a:endParaRPr lang="en-US" dirty="0" smtClean="0"/>
          </a:p>
          <a:p>
            <a:r>
              <a:rPr lang="en-US" dirty="0" smtClean="0"/>
              <a:t>Solve family/friend problems before the testing date.</a:t>
            </a:r>
          </a:p>
          <a:p>
            <a:endParaRPr lang="en-US" dirty="0" smtClean="0"/>
          </a:p>
          <a:p>
            <a:r>
              <a:rPr lang="en-US" dirty="0" smtClean="0"/>
              <a:t>Talk to your parents about any concerns that you might have about the test.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Morning of Testing</a:t>
            </a:r>
            <a:endParaRPr lang="en-US" dirty="0"/>
          </a:p>
        </p:txBody>
      </p:sp>
      <p:sp>
        <p:nvSpPr>
          <p:cNvPr id="7" name="Content Placeholder 6"/>
          <p:cNvSpPr>
            <a:spLocks noGrp="1"/>
          </p:cNvSpPr>
          <p:nvPr>
            <p:ph idx="1"/>
          </p:nvPr>
        </p:nvSpPr>
        <p:spPr>
          <a:xfrm>
            <a:off x="457200" y="1417638"/>
            <a:ext cx="8229600" cy="4891722"/>
          </a:xfrm>
        </p:spPr>
        <p:txBody>
          <a:bodyPr>
            <a:normAutofit fontScale="92500" lnSpcReduction="10000"/>
          </a:bodyPr>
          <a:lstStyle/>
          <a:p>
            <a:pPr>
              <a:buNone/>
            </a:pPr>
            <a:r>
              <a:rPr lang="en-US" dirty="0" smtClean="0"/>
              <a:t>Start your day as you always do</a:t>
            </a:r>
            <a:r>
              <a:rPr lang="en-US" dirty="0" smtClean="0"/>
              <a:t>.</a:t>
            </a:r>
          </a:p>
          <a:p>
            <a:pPr>
              <a:buNone/>
            </a:pPr>
            <a:endParaRPr lang="en-US" dirty="0" smtClean="0"/>
          </a:p>
          <a:p>
            <a:r>
              <a:rPr lang="en-US" dirty="0" smtClean="0"/>
              <a:t>Eat a good breakfast and don’t drink a</a:t>
            </a:r>
          </a:p>
          <a:p>
            <a:pPr>
              <a:buNone/>
            </a:pPr>
            <a:r>
              <a:rPr lang="en-US" dirty="0" smtClean="0"/>
              <a:t>large beverage before hand. Duh</a:t>
            </a:r>
            <a:r>
              <a:rPr lang="en-US" dirty="0" smtClean="0"/>
              <a:t>!</a:t>
            </a:r>
          </a:p>
          <a:p>
            <a:pPr>
              <a:buNone/>
            </a:pPr>
            <a:endParaRPr lang="en-US" dirty="0" smtClean="0"/>
          </a:p>
          <a:p>
            <a:r>
              <a:rPr lang="en-US" dirty="0" smtClean="0"/>
              <a:t>Get to school a few minutes earlier than</a:t>
            </a:r>
          </a:p>
          <a:p>
            <a:pPr>
              <a:buNone/>
            </a:pPr>
            <a:r>
              <a:rPr lang="en-US" dirty="0" smtClean="0"/>
              <a:t>you usually do</a:t>
            </a:r>
            <a:r>
              <a:rPr lang="en-US" dirty="0" smtClean="0"/>
              <a:t>.</a:t>
            </a:r>
          </a:p>
          <a:p>
            <a:pPr>
              <a:buNone/>
            </a:pPr>
            <a:endParaRPr lang="en-US" dirty="0" smtClean="0"/>
          </a:p>
          <a:p>
            <a:r>
              <a:rPr lang="en-US" dirty="0" smtClean="0"/>
              <a:t>Know what classroom you are to report to.</a:t>
            </a:r>
          </a:p>
          <a:p>
            <a:endParaRPr lang="en-US" dirty="0" smtClean="0"/>
          </a:p>
          <a:p>
            <a:r>
              <a:rPr lang="en-US" dirty="0" smtClean="0"/>
              <a:t>Think Positive!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Once You Enter Your Classroom</a:t>
            </a:r>
            <a:endParaRPr lang="en-US" dirty="0"/>
          </a:p>
        </p:txBody>
      </p:sp>
      <p:sp>
        <p:nvSpPr>
          <p:cNvPr id="7" name="Content Placeholder 6"/>
          <p:cNvSpPr>
            <a:spLocks noGrp="1"/>
          </p:cNvSpPr>
          <p:nvPr>
            <p:ph idx="1"/>
          </p:nvPr>
        </p:nvSpPr>
        <p:spPr>
          <a:xfrm>
            <a:off x="457200" y="1417638"/>
            <a:ext cx="8229600" cy="4891721"/>
          </a:xfrm>
        </p:spPr>
        <p:txBody>
          <a:bodyPr>
            <a:normAutofit/>
          </a:bodyPr>
          <a:lstStyle/>
          <a:p>
            <a:pPr>
              <a:buNone/>
            </a:pPr>
            <a:endParaRPr lang="en-US" dirty="0" smtClean="0"/>
          </a:p>
          <a:p>
            <a:r>
              <a:rPr lang="en-US" dirty="0" smtClean="0"/>
              <a:t>Relax!</a:t>
            </a:r>
          </a:p>
          <a:p>
            <a:endParaRPr lang="en-US" dirty="0" smtClean="0"/>
          </a:p>
          <a:p>
            <a:r>
              <a:rPr lang="en-US" dirty="0" smtClean="0"/>
              <a:t>Ask for procedural help when directions allow, your teacher is there to help 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During the Test</a:t>
            </a:r>
            <a:endParaRPr lang="en-US" dirty="0"/>
          </a:p>
        </p:txBody>
      </p:sp>
      <p:sp>
        <p:nvSpPr>
          <p:cNvPr id="4" name="Content Placeholder 3"/>
          <p:cNvSpPr>
            <a:spLocks noGrp="1"/>
          </p:cNvSpPr>
          <p:nvPr>
            <p:ph idx="1"/>
          </p:nvPr>
        </p:nvSpPr>
        <p:spPr>
          <a:xfrm>
            <a:off x="457200" y="1417638"/>
            <a:ext cx="8229600" cy="4891721"/>
          </a:xfrm>
        </p:spPr>
        <p:txBody>
          <a:bodyPr/>
          <a:lstStyle/>
          <a:p>
            <a:r>
              <a:rPr lang="en-US" dirty="0" smtClean="0"/>
              <a:t>If you do not understand the directions or are unsure, ask for help.</a:t>
            </a:r>
          </a:p>
          <a:p>
            <a:endParaRPr lang="en-US" dirty="0" smtClean="0"/>
          </a:p>
          <a:p>
            <a:r>
              <a:rPr lang="en-US" dirty="0" smtClean="0"/>
              <a:t>Read the question and all answer choices before marking anything.</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ヒラギノ丸ゴ Pro W4"/>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ＭＳ 明朝"/>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Apex.thmx</Template>
  <TotalTime>179</TotalTime>
  <Words>930</Words>
  <Application>Microsoft Macintosh PowerPoint</Application>
  <PresentationFormat>On-screen Show (4:3)</PresentationFormat>
  <Paragraphs>113</Paragraphs>
  <Slides>27</Slides>
  <Notes>1</Notes>
  <HiddenSlides>0</HiddenSlides>
  <MMClips>0</MMClips>
  <ScaleCrop>false</ScaleCrop>
  <HeadingPairs>
    <vt:vector size="4" baseType="variant">
      <vt:variant>
        <vt:lpstr>Design Template</vt:lpstr>
      </vt:variant>
      <vt:variant>
        <vt:i4>1</vt:i4>
      </vt:variant>
      <vt:variant>
        <vt:lpstr>Slide Titles</vt:lpstr>
      </vt:variant>
      <vt:variant>
        <vt:i4>27</vt:i4>
      </vt:variant>
    </vt:vector>
  </HeadingPairs>
  <TitlesOfParts>
    <vt:vector size="28" baseType="lpstr">
      <vt:lpstr>Apex</vt:lpstr>
      <vt:lpstr>Slide 1</vt:lpstr>
      <vt:lpstr>Slide 2</vt:lpstr>
      <vt:lpstr>WHY ARE THESE TESTS IMPORTANT?</vt:lpstr>
      <vt:lpstr>Slide 4</vt:lpstr>
      <vt:lpstr>Test-taking Hints and Strategies</vt:lpstr>
      <vt:lpstr>On The Eve  Before Testing</vt:lpstr>
      <vt:lpstr>The Morning of Testing</vt:lpstr>
      <vt:lpstr>Once You Enter Your Classroom</vt:lpstr>
      <vt:lpstr>During the Test</vt:lpstr>
      <vt:lpstr>Pace Yourself</vt:lpstr>
      <vt:lpstr>Multiple Choice Questions </vt:lpstr>
      <vt:lpstr>The Process of Elimination</vt:lpstr>
      <vt:lpstr>Process of Elimination cont.</vt:lpstr>
      <vt:lpstr>Answering Questions</vt:lpstr>
      <vt:lpstr>Key Words</vt:lpstr>
      <vt:lpstr>Don’t Be Fooled!</vt:lpstr>
      <vt:lpstr>Reading Passages</vt:lpstr>
      <vt:lpstr>Reading Passages</vt:lpstr>
      <vt:lpstr>Math Computation</vt:lpstr>
      <vt:lpstr>Math Computation</vt:lpstr>
      <vt:lpstr>Math Computation</vt:lpstr>
      <vt:lpstr>A Matter of Time</vt:lpstr>
      <vt:lpstr>It’s About Time</vt:lpstr>
      <vt:lpstr>Skip, Return, Check</vt:lpstr>
      <vt:lpstr>Final Tips</vt:lpstr>
      <vt:lpstr>Thank you, Mr. Know-it-all!</vt:lpstr>
      <vt:lpstr>Why do we take these tests?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Test-taking Hints and Strategies</dc:title>
  <dc:creator>Heather McKay</dc:creator>
  <cp:lastModifiedBy>J Hartwig</cp:lastModifiedBy>
  <cp:revision>24</cp:revision>
  <dcterms:created xsi:type="dcterms:W3CDTF">2010-10-12T13:43:22Z</dcterms:created>
  <dcterms:modified xsi:type="dcterms:W3CDTF">2010-10-12T13:54:22Z</dcterms:modified>
</cp:coreProperties>
</file>